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6B02E8-3B8E-40A4-9490-4581C35A7CCC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41890-92AB-412E-BC54-0C053CEE3C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07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97640-2469-4349-8BE6-44B59613AE51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52467-F27A-47A2-BF7C-392210592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371600"/>
            <a:ext cx="6248400" cy="17526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5400" dirty="0" smtClean="0">
                <a:solidFill>
                  <a:schemeClr val="bg2"/>
                </a:solidFill>
              </a:rPr>
              <a:t>Стилске фигуре</a:t>
            </a:r>
            <a:endParaRPr lang="en-US" sz="54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0" y="457200"/>
            <a:ext cx="7391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 smtClean="0"/>
              <a:t>Тропи (фигуре значења)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219200"/>
            <a:ext cx="5334000" cy="2590800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МЕТАФОРА</a:t>
            </a:r>
            <a:r>
              <a:rPr lang="sr-Cyrl-RS" sz="3600" dirty="0">
                <a:solidFill>
                  <a:schemeClr val="bg2"/>
                </a:solidFill>
              </a:rPr>
              <a:t/>
            </a:r>
            <a:br>
              <a:rPr lang="sr-Cyrl-RS" sz="3600" dirty="0">
                <a:solidFill>
                  <a:schemeClr val="bg2"/>
                </a:solidFill>
              </a:rPr>
            </a:br>
            <a:r>
              <a:rPr lang="sr-Cyrl-RS" sz="3600" dirty="0" smtClean="0">
                <a:solidFill>
                  <a:schemeClr val="bg2"/>
                </a:solidFill>
              </a:rPr>
              <a:t>пренесено значење речи; скраћено поређење у оквиру кога се појмови поистовећују.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3886200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Ухапшен у својој магли,</a:t>
            </a:r>
          </a:p>
          <a:p>
            <a:r>
              <a:rPr lang="sr-Cyrl-RS" sz="2400" dirty="0" smtClean="0"/>
              <a:t>Закопчан у свом е мраку,</a:t>
            </a:r>
          </a:p>
          <a:p>
            <a:r>
              <a:rPr lang="sr-Cyrl-RS" sz="2400" dirty="0" smtClean="0"/>
              <a:t>Свако својој звијезди нагли,</a:t>
            </a:r>
          </a:p>
          <a:p>
            <a:r>
              <a:rPr lang="sr-Cyrl-RS" sz="2400" dirty="0" smtClean="0"/>
              <a:t>Својој ружи, своме мраку.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0" y="457200"/>
            <a:ext cx="472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/>
              <a:t>Ф</a:t>
            </a:r>
            <a:r>
              <a:rPr lang="sr-Cyrl-RS" sz="3200" dirty="0" smtClean="0"/>
              <a:t>игуре мисли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447800"/>
            <a:ext cx="5334000" cy="25908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АЛЕГОРИЈА</a:t>
            </a:r>
            <a:r>
              <a:rPr lang="sr-Cyrl-RS" sz="3600" dirty="0">
                <a:solidFill>
                  <a:schemeClr val="bg2"/>
                </a:solidFill>
              </a:rPr>
              <a:t/>
            </a:r>
            <a:br>
              <a:rPr lang="sr-Cyrl-RS" sz="3600" dirty="0">
                <a:solidFill>
                  <a:schemeClr val="bg2"/>
                </a:solidFill>
              </a:rPr>
            </a:br>
            <a:r>
              <a:rPr lang="sr-Cyrl-RS" sz="2800" dirty="0">
                <a:solidFill>
                  <a:schemeClr val="bg2"/>
                </a:solidFill>
              </a:rPr>
              <a:t>П</a:t>
            </a:r>
            <a:r>
              <a:rPr lang="sr-Cyrl-RS" sz="2800" dirty="0" smtClean="0">
                <a:solidFill>
                  <a:schemeClr val="bg2"/>
                </a:solidFill>
              </a:rPr>
              <a:t>ренесено значење преноси се на читаву слику (људске нарави се показују тако да негативне црте постају изразитије).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441960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Имао сам од злата јабуку,</a:t>
            </a:r>
          </a:p>
          <a:p>
            <a:r>
              <a:rPr lang="sr-Cyrl-RS" sz="2400" dirty="0" smtClean="0"/>
              <a:t>Пак ми данас паде у Бојану.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0" y="457200"/>
            <a:ext cx="472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/>
              <a:t>Ф</a:t>
            </a:r>
            <a:r>
              <a:rPr lang="sr-Cyrl-RS" sz="3200" dirty="0" smtClean="0"/>
              <a:t>игуре мисли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447800"/>
            <a:ext cx="5334000" cy="25908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АНТИТЕЗА</a:t>
            </a:r>
            <a:r>
              <a:rPr lang="sr-Cyrl-RS" sz="3600" dirty="0">
                <a:solidFill>
                  <a:schemeClr val="bg2"/>
                </a:solidFill>
              </a:rPr>
              <a:t/>
            </a:r>
            <a:br>
              <a:rPr lang="sr-Cyrl-RS" sz="3600" dirty="0">
                <a:solidFill>
                  <a:schemeClr val="bg2"/>
                </a:solidFill>
              </a:rPr>
            </a:br>
            <a:r>
              <a:rPr lang="sr-Cyrl-RS" sz="2800" dirty="0">
                <a:solidFill>
                  <a:schemeClr val="bg2"/>
                </a:solidFill>
              </a:rPr>
              <a:t>С</a:t>
            </a:r>
            <a:r>
              <a:rPr lang="sr-Cyrl-RS" sz="2800" dirty="0" smtClean="0">
                <a:solidFill>
                  <a:schemeClr val="bg2"/>
                </a:solidFill>
              </a:rPr>
              <a:t>упротност, доводи у везу два појма по супротности.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441960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 Ја босиљак сејем, мени пелен ниче.</a:t>
            </a:r>
          </a:p>
          <a:p>
            <a:r>
              <a:rPr lang="sr-Cyrl-RS" sz="2400" dirty="0" smtClean="0"/>
              <a:t>Ко високо лети, ниско пада.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0" y="457200"/>
            <a:ext cx="472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/>
              <a:t>Ф</a:t>
            </a:r>
            <a:r>
              <a:rPr lang="sr-Cyrl-RS" sz="3200" dirty="0" smtClean="0"/>
              <a:t>игуре мисли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447800"/>
            <a:ext cx="5334000" cy="25908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ГРАДАЦИЈА</a:t>
            </a:r>
            <a:r>
              <a:rPr lang="sr-Cyrl-RS" sz="3600" dirty="0">
                <a:solidFill>
                  <a:schemeClr val="bg2"/>
                </a:solidFill>
              </a:rPr>
              <a:t/>
            </a:r>
            <a:br>
              <a:rPr lang="sr-Cyrl-RS" sz="3600" dirty="0">
                <a:solidFill>
                  <a:schemeClr val="bg2"/>
                </a:solidFill>
              </a:rPr>
            </a:br>
            <a:r>
              <a:rPr lang="sr-Cyrl-RS" sz="2800" dirty="0" smtClean="0">
                <a:solidFill>
                  <a:schemeClr val="bg2"/>
                </a:solidFill>
              </a:rPr>
              <a:t>Поступно ређање слика по јачини (климакс или антиклимакс).</a:t>
            </a: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44196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За мужем је косу одрезала,</a:t>
            </a:r>
          </a:p>
          <a:p>
            <a:r>
              <a:rPr lang="sr-Cyrl-RS" sz="2400" dirty="0" smtClean="0"/>
              <a:t>За девером лице нагрдила,</a:t>
            </a:r>
          </a:p>
          <a:p>
            <a:r>
              <a:rPr lang="sr-Cyrl-RS" sz="2400" dirty="0" smtClean="0"/>
              <a:t>А за братом очи ископала.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0" y="457200"/>
            <a:ext cx="472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/>
              <a:t>Ф</a:t>
            </a:r>
            <a:r>
              <a:rPr lang="sr-Cyrl-RS" sz="3200" dirty="0" smtClean="0"/>
              <a:t>игуре мисли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447800"/>
            <a:ext cx="5334000" cy="25908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ХИПЕРБОЛА</a:t>
            </a:r>
            <a:r>
              <a:rPr lang="sr-Cyrl-RS" sz="3600" dirty="0">
                <a:solidFill>
                  <a:schemeClr val="bg2"/>
                </a:solidFill>
              </a:rPr>
              <a:t/>
            </a:r>
            <a:br>
              <a:rPr lang="sr-Cyrl-RS" sz="3600" dirty="0">
                <a:solidFill>
                  <a:schemeClr val="bg2"/>
                </a:solidFill>
              </a:rPr>
            </a:br>
            <a:r>
              <a:rPr lang="sr-Cyrl-RS" sz="2800" dirty="0" smtClean="0">
                <a:solidFill>
                  <a:schemeClr val="bg2"/>
                </a:solidFill>
              </a:rPr>
              <a:t>Претеривање: увеличавање или умањивање</a:t>
            </a:r>
            <a:r>
              <a:rPr lang="sr-Cyrl-RS" sz="2000" dirty="0" smtClean="0">
                <a:solidFill>
                  <a:schemeClr val="bg2"/>
                </a:solidFill>
              </a:rPr>
              <a:t>. </a:t>
            </a:r>
            <a:r>
              <a:rPr lang="sr-Cyrl-RS" sz="2400" dirty="0" smtClean="0">
                <a:solidFill>
                  <a:schemeClr val="bg2"/>
                </a:solidFill>
              </a:rPr>
              <a:t>Показује интензитет осећања а не изневеривање истине.</a:t>
            </a:r>
            <a:endParaRPr lang="en-US" sz="20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4419600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Да је небо што је лист хартије,</a:t>
            </a:r>
          </a:p>
          <a:p>
            <a:r>
              <a:rPr lang="sr-Cyrl-RS" sz="2400" dirty="0" smtClean="0"/>
              <a:t>Што је море да је црн мурећеп,</a:t>
            </a:r>
          </a:p>
          <a:p>
            <a:r>
              <a:rPr lang="sr-Cyrl-RS" sz="2400" dirty="0" smtClean="0"/>
              <a:t>Па да пишем три године дана,</a:t>
            </a:r>
          </a:p>
          <a:p>
            <a:r>
              <a:rPr lang="sr-Cyrl-RS" sz="2400" dirty="0" smtClean="0"/>
              <a:t>Не бих својих написала јада...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0" y="457200"/>
            <a:ext cx="472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/>
              <a:t>Ф</a:t>
            </a:r>
            <a:r>
              <a:rPr lang="sr-Cyrl-RS" sz="3200" dirty="0" smtClean="0"/>
              <a:t>игуре мисли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1219200"/>
            <a:ext cx="6019800" cy="2819400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ПЕРСОНИФИКАЦИЈА</a:t>
            </a:r>
            <a:r>
              <a:rPr lang="sr-Cyrl-RS" sz="3600" dirty="0">
                <a:solidFill>
                  <a:schemeClr val="bg2"/>
                </a:solidFill>
              </a:rPr>
              <a:t/>
            </a:r>
            <a:br>
              <a:rPr lang="sr-Cyrl-RS" sz="3600" dirty="0">
                <a:solidFill>
                  <a:schemeClr val="bg2"/>
                </a:solidFill>
              </a:rPr>
            </a:br>
            <a:r>
              <a:rPr lang="sr-Cyrl-RS" sz="3100" dirty="0" smtClean="0">
                <a:solidFill>
                  <a:schemeClr val="bg2"/>
                </a:solidFill>
              </a:rPr>
              <a:t>Предметима, природним појавама, животињама или биљкама се придају људске особине. </a:t>
            </a:r>
            <a:r>
              <a:rPr lang="sr-Cyrl-RS" sz="2700" dirty="0" smtClean="0">
                <a:solidFill>
                  <a:schemeClr val="bg2"/>
                </a:solidFill>
              </a:rPr>
              <a:t>Тако песник оживљава свет око себе и доводи га у приснију везу са човеком.</a:t>
            </a:r>
            <a:endParaRPr lang="en-US" sz="20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124200" y="42672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Ко немирна савест што први пут спава,</a:t>
            </a:r>
          </a:p>
          <a:p>
            <a:r>
              <a:rPr lang="sr-Cyrl-RS" sz="2400" dirty="0" smtClean="0"/>
              <a:t>Тако спава море у немом блистању,</a:t>
            </a:r>
          </a:p>
          <a:p>
            <a:r>
              <a:rPr lang="sr-Cyrl-RS" sz="2400" dirty="0" smtClean="0"/>
              <a:t>Чемпресова шума бдије...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1371600"/>
            <a:ext cx="5181600" cy="26670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bg2"/>
                </a:solidFill>
              </a:rPr>
              <a:t>Стилске фигуре</a:t>
            </a:r>
            <a:r>
              <a:rPr lang="sr-Cyrl-RS" sz="3600" dirty="0" smtClean="0">
                <a:solidFill>
                  <a:schemeClr val="bg2"/>
                </a:solidFill>
              </a:rPr>
              <a:t/>
            </a:r>
            <a:br>
              <a:rPr lang="sr-Cyrl-RS" sz="3600" dirty="0" smtClean="0">
                <a:solidFill>
                  <a:schemeClr val="bg2"/>
                </a:solidFill>
              </a:rPr>
            </a:br>
            <a:r>
              <a:rPr lang="sr-Cyrl-RS" sz="3600" dirty="0" smtClean="0">
                <a:solidFill>
                  <a:schemeClr val="bg2"/>
                </a:solidFill>
              </a:rPr>
              <a:t>-  глас</a:t>
            </a:r>
            <a:br>
              <a:rPr lang="sr-Cyrl-RS" sz="3600" dirty="0" smtClean="0">
                <a:solidFill>
                  <a:schemeClr val="bg2"/>
                </a:solidFill>
              </a:rPr>
            </a:br>
            <a:r>
              <a:rPr lang="sr-Cyrl-RS" sz="3600" dirty="0" smtClean="0">
                <a:solidFill>
                  <a:schemeClr val="bg2"/>
                </a:solidFill>
              </a:rPr>
              <a:t>-  реченица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1524000"/>
            <a:ext cx="4876800" cy="19812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ОНОМАТОПЕЈА</a:t>
            </a:r>
            <a:br>
              <a:rPr lang="sr-Cyrl-RS" sz="3600" dirty="0" smtClean="0">
                <a:solidFill>
                  <a:schemeClr val="bg2"/>
                </a:solidFill>
              </a:rPr>
            </a:br>
            <a:r>
              <a:rPr lang="sr-Cyrl-RS" sz="2400" dirty="0" smtClean="0">
                <a:solidFill>
                  <a:schemeClr val="bg2"/>
                </a:solidFill>
              </a:rPr>
              <a:t>Имитирање звука из природе гласовима  језика</a:t>
            </a:r>
            <a:br>
              <a:rPr lang="sr-Cyrl-RS" sz="2400" dirty="0" smtClean="0">
                <a:solidFill>
                  <a:schemeClr val="bg2"/>
                </a:solidFill>
              </a:rPr>
            </a:br>
            <a:r>
              <a:rPr lang="sr-Cyrl-RS" sz="2400" dirty="0" smtClean="0">
                <a:solidFill>
                  <a:schemeClr val="bg2"/>
                </a:solidFill>
              </a:rPr>
              <a:t>(јединство звука и значења)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7" name="Oval 6"/>
          <p:cNvSpPr/>
          <p:nvPr/>
        </p:nvSpPr>
        <p:spPr>
          <a:xfrm>
            <a:off x="457200" y="304800"/>
            <a:ext cx="2590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 smtClean="0"/>
              <a:t>глас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81400" y="3733800"/>
            <a:ext cx="472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/>
              <a:t>ш</a:t>
            </a:r>
            <a:r>
              <a:rPr lang="sr-Cyrl-RS" sz="2400" dirty="0" smtClean="0"/>
              <a:t>уштати, хујати, пљуштати, гргољити, мукати, гугутати, кокодакати/бубањ, кукавица, цврчак...</a:t>
            </a:r>
            <a:endParaRPr lang="en-US" sz="2400" dirty="0"/>
          </a:p>
        </p:txBody>
      </p:sp>
      <p:pic>
        <p:nvPicPr>
          <p:cNvPr id="9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4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200" y="1524000"/>
            <a:ext cx="4876800" cy="19812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АСОНАНЦА</a:t>
            </a:r>
            <a:br>
              <a:rPr lang="sr-Cyrl-RS" sz="3600" dirty="0" smtClean="0">
                <a:solidFill>
                  <a:schemeClr val="bg2"/>
                </a:solidFill>
              </a:rPr>
            </a:br>
            <a:r>
              <a:rPr lang="sr-Cyrl-RS" sz="2400" dirty="0" smtClean="0">
                <a:solidFill>
                  <a:schemeClr val="bg2"/>
                </a:solidFill>
              </a:rPr>
              <a:t>понављање истих самогласника у узастопним речима (најбоље наглашени самогласници)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7" name="Oval 6"/>
          <p:cNvSpPr/>
          <p:nvPr/>
        </p:nvSpPr>
        <p:spPr>
          <a:xfrm>
            <a:off x="457200" y="304800"/>
            <a:ext cx="2590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 smtClean="0"/>
              <a:t>глас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00400" y="3733800"/>
            <a:ext cx="5562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200" dirty="0" smtClean="0"/>
              <a:t>О</a:t>
            </a:r>
            <a:r>
              <a:rPr lang="sr-Cyrl-RS" sz="2400" dirty="0" smtClean="0"/>
              <a:t>ловне тешке сн</a:t>
            </a:r>
            <a:r>
              <a:rPr lang="sr-Cyrl-RS" sz="3200" dirty="0" smtClean="0"/>
              <a:t>о</a:t>
            </a:r>
            <a:r>
              <a:rPr lang="sr-Cyrl-RS" sz="2400" dirty="0" smtClean="0"/>
              <a:t>ве снивају</a:t>
            </a:r>
          </a:p>
          <a:p>
            <a:r>
              <a:rPr lang="sr-Cyrl-RS" sz="3200" dirty="0" smtClean="0"/>
              <a:t>О</a:t>
            </a:r>
            <a:r>
              <a:rPr lang="sr-Cyrl-RS" sz="2400" dirty="0" smtClean="0"/>
              <a:t>блаци над тамним г</a:t>
            </a:r>
            <a:r>
              <a:rPr lang="sr-Cyrl-RS" sz="3200" dirty="0" smtClean="0"/>
              <a:t>о</a:t>
            </a:r>
            <a:r>
              <a:rPr lang="sr-Cyrl-RS" sz="2400" dirty="0" smtClean="0"/>
              <a:t>рским странама;</a:t>
            </a:r>
          </a:p>
          <a:p>
            <a:r>
              <a:rPr lang="sr-Cyrl-RS" sz="2400" dirty="0" smtClean="0"/>
              <a:t>М</a:t>
            </a:r>
            <a:r>
              <a:rPr lang="sr-Cyrl-RS" sz="3200" dirty="0" smtClean="0"/>
              <a:t>о</a:t>
            </a:r>
            <a:r>
              <a:rPr lang="sr-Cyrl-RS" sz="2400" dirty="0" smtClean="0"/>
              <a:t>нотоне сјене ријеком пливају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200" y="1524000"/>
            <a:ext cx="4876800" cy="19812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АЛИТЕРАЦИЈА</a:t>
            </a:r>
            <a:br>
              <a:rPr lang="sr-Cyrl-RS" sz="3600" dirty="0" smtClean="0">
                <a:solidFill>
                  <a:schemeClr val="bg2"/>
                </a:solidFill>
              </a:rPr>
            </a:br>
            <a:r>
              <a:rPr lang="sr-Cyrl-RS" sz="2400" dirty="0" smtClean="0">
                <a:solidFill>
                  <a:schemeClr val="bg2"/>
                </a:solidFill>
              </a:rPr>
              <a:t>понављање истих сугласника у узастопним речима (најбоље почетних слогова)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7" name="Oval 6"/>
          <p:cNvSpPr/>
          <p:nvPr/>
        </p:nvSpPr>
        <p:spPr>
          <a:xfrm>
            <a:off x="457200" y="304800"/>
            <a:ext cx="2590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 smtClean="0"/>
              <a:t>глас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3733800"/>
            <a:ext cx="373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200" dirty="0" smtClean="0"/>
              <a:t>П</a:t>
            </a:r>
            <a:r>
              <a:rPr lang="sr-Cyrl-RS" sz="2400" dirty="0" smtClean="0"/>
              <a:t>учина </a:t>
            </a:r>
            <a:r>
              <a:rPr lang="sr-Cyrl-RS" sz="3200" dirty="0" smtClean="0"/>
              <a:t>п</a:t>
            </a:r>
            <a:r>
              <a:rPr lang="sr-Cyrl-RS" sz="2400" dirty="0" smtClean="0"/>
              <a:t>лава с</a:t>
            </a:r>
            <a:r>
              <a:rPr lang="sr-Cyrl-RS" sz="3200" dirty="0" smtClean="0"/>
              <a:t>п</a:t>
            </a:r>
            <a:r>
              <a:rPr lang="sr-Cyrl-RS" sz="2400" dirty="0" smtClean="0"/>
              <a:t>ава, </a:t>
            </a:r>
          </a:p>
          <a:p>
            <a:r>
              <a:rPr lang="sr-Cyrl-RS" sz="3200" dirty="0" smtClean="0"/>
              <a:t>п</a:t>
            </a:r>
            <a:r>
              <a:rPr lang="sr-Cyrl-RS" sz="2400" dirty="0" smtClean="0"/>
              <a:t>рохладни </a:t>
            </a:r>
            <a:r>
              <a:rPr lang="sr-Cyrl-RS" sz="3200" dirty="0" smtClean="0"/>
              <a:t>п</a:t>
            </a:r>
            <a:r>
              <a:rPr lang="sr-Cyrl-RS" sz="2400" dirty="0" smtClean="0"/>
              <a:t>ада мрак...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219200"/>
            <a:ext cx="5334000" cy="25908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АПОСТРОФА</a:t>
            </a:r>
            <a:br>
              <a:rPr lang="sr-Cyrl-RS" sz="3600" dirty="0" smtClean="0">
                <a:solidFill>
                  <a:schemeClr val="bg2"/>
                </a:solidFill>
              </a:rPr>
            </a:br>
            <a:r>
              <a:rPr lang="sr-Cyrl-RS" sz="2400" dirty="0">
                <a:solidFill>
                  <a:schemeClr val="bg2"/>
                </a:solidFill>
              </a:rPr>
              <a:t>Г</a:t>
            </a:r>
            <a:r>
              <a:rPr lang="sr-Cyrl-RS" sz="2400" dirty="0" smtClean="0">
                <a:solidFill>
                  <a:schemeClr val="bg2"/>
                </a:solidFill>
              </a:rPr>
              <a:t>оворник се некоме директно обрати, одсутним или умрлим као да су присутне; местима, природним појавама, стварима, идејама... </a:t>
            </a:r>
            <a:r>
              <a:rPr lang="sr-Cyrl-RS" sz="2400" dirty="0">
                <a:solidFill>
                  <a:schemeClr val="bg2"/>
                </a:solidFill>
              </a:rPr>
              <a:t>к</a:t>
            </a:r>
            <a:r>
              <a:rPr lang="sr-Cyrl-RS" sz="2400" dirty="0" smtClean="0">
                <a:solidFill>
                  <a:schemeClr val="bg2"/>
                </a:solidFill>
              </a:rPr>
              <a:t>ао да су људска бића.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7" name="Oval 6"/>
          <p:cNvSpPr/>
          <p:nvPr/>
        </p:nvSpPr>
        <p:spPr>
          <a:xfrm>
            <a:off x="457200" y="304800"/>
            <a:ext cx="2819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 smtClean="0"/>
              <a:t>реченица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3886200"/>
            <a:ext cx="373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Ах, моја водо студена!</a:t>
            </a:r>
          </a:p>
          <a:p>
            <a:r>
              <a:rPr lang="sr-Cyrl-RS" sz="2400" dirty="0" smtClean="0"/>
              <a:t>И ружо моја румена!</a:t>
            </a:r>
          </a:p>
          <a:p>
            <a:r>
              <a:rPr lang="sr-Cyrl-RS" sz="2400" dirty="0" smtClean="0"/>
              <a:t>Што с тако рано процвала?</a:t>
            </a:r>
          </a:p>
          <a:p>
            <a:r>
              <a:rPr lang="sr-Cyrl-RS" sz="2400" dirty="0" smtClean="0"/>
              <a:t>Немам те коме брати...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0" y="457200"/>
            <a:ext cx="7391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 smtClean="0"/>
              <a:t>Тропи (фигуре значења)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219200"/>
            <a:ext cx="5334000" cy="25908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ЕПИТЕТ</a:t>
            </a:r>
            <a:r>
              <a:rPr lang="sr-Cyrl-RS" sz="3600" dirty="0">
                <a:solidFill>
                  <a:schemeClr val="bg2"/>
                </a:solidFill>
              </a:rPr>
              <a:t/>
            </a:r>
            <a:br>
              <a:rPr lang="sr-Cyrl-RS" sz="3600" dirty="0">
                <a:solidFill>
                  <a:schemeClr val="bg2"/>
                </a:solidFill>
              </a:rPr>
            </a:br>
            <a:r>
              <a:rPr lang="sr-Cyrl-RS" sz="2800" dirty="0" smtClean="0">
                <a:solidFill>
                  <a:schemeClr val="bg2"/>
                </a:solidFill>
              </a:rPr>
              <a:t>придев који стоји уз именицу и истиче једну од особина (не мора бити само придев)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3886200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/>
              <a:t>б</a:t>
            </a:r>
            <a:r>
              <a:rPr lang="sr-Cyrl-RS" sz="2400" dirty="0" smtClean="0"/>
              <a:t>едан човек, чврст орах, бисерни зуби, модро небо; златан прстен=прстен од злата; брза вожња=брзо возити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0" y="457200"/>
            <a:ext cx="7391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 smtClean="0"/>
              <a:t>Тропи (фигуре значења)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219200"/>
            <a:ext cx="5334000" cy="25908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СТАЛНИ ЕПИТЕТ</a:t>
            </a:r>
            <a:r>
              <a:rPr lang="sr-Cyrl-RS" sz="3600" dirty="0">
                <a:solidFill>
                  <a:schemeClr val="bg2"/>
                </a:solidFill>
              </a:rPr>
              <a:t/>
            </a:r>
            <a:br>
              <a:rPr lang="sr-Cyrl-RS" sz="3600" dirty="0">
                <a:solidFill>
                  <a:schemeClr val="bg2"/>
                </a:solidFill>
              </a:rPr>
            </a:br>
            <a:r>
              <a:rPr lang="sr-Cyrl-RS" sz="2800" dirty="0" smtClean="0">
                <a:solidFill>
                  <a:schemeClr val="bg2"/>
                </a:solidFill>
              </a:rPr>
              <a:t>формуле које стоје на располагању народном певачу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3886200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Јарко сунце, сиви соко, рујно вино, верна љубба, бијело грло, гора зелена; ружопрста зора, брзоноги Ахил, златротрона Хера...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0" y="457200"/>
            <a:ext cx="7391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 smtClean="0"/>
              <a:t>Тропи (фигуре значења)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219200"/>
            <a:ext cx="5334000" cy="2590800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sr-Cyrl-RS" sz="3600" dirty="0" smtClean="0">
                <a:solidFill>
                  <a:schemeClr val="bg2"/>
                </a:solidFill>
              </a:rPr>
              <a:t>ПОРЕЂЕЊЕ</a:t>
            </a:r>
            <a:r>
              <a:rPr lang="sr-Cyrl-RS" sz="3600" dirty="0">
                <a:solidFill>
                  <a:schemeClr val="bg2"/>
                </a:solidFill>
              </a:rPr>
              <a:t/>
            </a:r>
            <a:br>
              <a:rPr lang="sr-Cyrl-RS" sz="3600" dirty="0">
                <a:solidFill>
                  <a:schemeClr val="bg2"/>
                </a:solidFill>
              </a:rPr>
            </a:br>
            <a:r>
              <a:rPr lang="sr-Cyrl-RS" sz="2800" dirty="0">
                <a:solidFill>
                  <a:schemeClr val="bg2"/>
                </a:solidFill>
              </a:rPr>
              <a:t>Ј</a:t>
            </a:r>
            <a:r>
              <a:rPr lang="sr-Cyrl-RS" sz="2800" dirty="0" smtClean="0">
                <a:solidFill>
                  <a:schemeClr val="bg2"/>
                </a:solidFill>
              </a:rPr>
              <a:t>една ствар се одређује помоћу друге ствари на коју она личи (не смеју бити из исте појмовне сфере) . Конкретизује слику и чини је упечатљивијом.</a:t>
            </a:r>
            <a:endParaRPr lang="en-US" sz="3600" dirty="0">
              <a:solidFill>
                <a:schemeClr val="bg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CF23D-0BBA-4056-A736-39C1DC0CE18C}" type="datetime1">
              <a:rPr lang="en-US" sz="1600" smtClean="0"/>
              <a:pPr/>
              <a:t>6/7/2017</a:t>
            </a:fld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52467-F27A-47A2-BF7C-392210592A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4600" y="6400800"/>
            <a:ext cx="3962400" cy="457200"/>
          </a:xfrm>
        </p:spPr>
        <p:txBody>
          <a:bodyPr/>
          <a:lstStyle/>
          <a:p>
            <a:r>
              <a:rPr lang="ru-RU" sz="1600" dirty="0" smtClean="0"/>
              <a:t>Регионални центар за таленте Београд 2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3886200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strike="sngStrike" dirty="0" smtClean="0"/>
              <a:t>Иван је љут као његов отац.</a:t>
            </a:r>
            <a:endParaRPr lang="sr-Cyrl-RS" sz="2400" dirty="0" smtClean="0"/>
          </a:p>
          <a:p>
            <a:r>
              <a:rPr lang="sr-Cyrl-RS" sz="2400" dirty="0" smtClean="0"/>
              <a:t>Иван је љут као рис. </a:t>
            </a:r>
          </a:p>
          <a:p>
            <a:r>
              <a:rPr lang="sr-Cyrl-RS" sz="2400" dirty="0" smtClean="0"/>
              <a:t>Сину Милош у пољу зелену</a:t>
            </a:r>
          </a:p>
          <a:p>
            <a:r>
              <a:rPr lang="sr-Cyrl-RS" sz="2400" dirty="0" smtClean="0"/>
              <a:t>Као јарко иза горе сунце...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421</Words>
  <Application>Microsoft Office PowerPoint</Application>
  <PresentationFormat>On-screen Show (4:3)</PresentationFormat>
  <Paragraphs>107</Paragraphs>
  <Slides>15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Стилске фигуре</vt:lpstr>
      <vt:lpstr>Стилске фигуре -  глас -  реченица</vt:lpstr>
      <vt:lpstr>ОНОМАТОПЕЈА Имитирање звука из природе гласовима  језика (јединство звука и значења)</vt:lpstr>
      <vt:lpstr>АСОНАНЦА понављање истих самогласника у узастопним речима (најбоље наглашени самогласници)</vt:lpstr>
      <vt:lpstr>АЛИТЕРАЦИЈА понављање истих сугласника у узастопним речима (најбоље почетних слогова)</vt:lpstr>
      <vt:lpstr>АПОСТРОФА Говорник се некоме директно обрати, одсутним или умрлим као да су присутне; местима, природним појавама, стварима, идејама... као да су људска бића.</vt:lpstr>
      <vt:lpstr>ЕПИТЕТ придев који стоји уз именицу и истиче једну од особина (не мора бити само придев)</vt:lpstr>
      <vt:lpstr>СТАЛНИ ЕПИТЕТ формуле које стоје на располагању народном певачу</vt:lpstr>
      <vt:lpstr>ПОРЕЂЕЊЕ Једна ствар се одређује помоћу друге ствари на коју она личи (не смеју бити из исте појмовне сфере) . Конкретизује слику и чини је упечатљивијом.</vt:lpstr>
      <vt:lpstr>МЕТАФОРА пренесено значење речи; скраћено поређење у оквиру кога се појмови поистовећују.</vt:lpstr>
      <vt:lpstr>АЛЕГОРИЈА Пренесено значење преноси се на читаву слику (људске нарави се показују тако да негативне црте постају изразитије).</vt:lpstr>
      <vt:lpstr>АНТИТЕЗА Супротност, доводи у везу два појма по супротности.</vt:lpstr>
      <vt:lpstr>ГРАДАЦИЈА Поступно ређање слика по јачини (климакс или антиклимакс).</vt:lpstr>
      <vt:lpstr>ХИПЕРБОЛА Претеривање: увеличавање или умањивање. Показује интензитет осећања а не изневеривање истине.</vt:lpstr>
      <vt:lpstr>ПЕРСОНИФИКАЦИЈА Предметима, природним појавама, животињама или биљкама се придају људске особине. Тако песник оживљава свет око себе и доводи га у приснију везу са човеком.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Стилске фигуре</dc:title>
  <dc:creator>Bib</dc:creator>
  <cp:lastModifiedBy>Biljana Knezevic</cp:lastModifiedBy>
  <cp:revision>11</cp:revision>
  <dcterms:created xsi:type="dcterms:W3CDTF">2014-12-27T10:51:10Z</dcterms:created>
  <dcterms:modified xsi:type="dcterms:W3CDTF">2017-06-07T20:29:37Z</dcterms:modified>
</cp:coreProperties>
</file>